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60" r:id="rId5"/>
    <p:sldId id="261" r:id="rId6"/>
    <p:sldId id="262" r:id="rId7"/>
    <p:sldId id="263" r:id="rId8"/>
    <p:sldId id="264" r:id="rId9"/>
    <p:sldId id="265" r:id="rId10"/>
    <p:sldId id="266" r:id="rId11"/>
    <p:sldId id="259"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5"/>
  </p:normalViewPr>
  <p:slideViewPr>
    <p:cSldViewPr snapToGrid="0" snapToObjects="1">
      <p:cViewPr varScale="1">
        <p:scale>
          <a:sx n="107" d="100"/>
          <a:sy n="107" d="100"/>
        </p:scale>
        <p:origin x="1760"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83B4FB-3032-D24B-A20B-64D5474D78CD}" type="datetimeFigureOut">
              <a:rPr lang="en-US" smtClean="0"/>
              <a:t>10/24/16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8429A-E278-904F-BEF8-4A674343AA72}" type="slidenum">
              <a:rPr lang="en-US" smtClean="0"/>
              <a:t>‹#›</a:t>
            </a:fld>
            <a:endParaRPr lang="en-US"/>
          </a:p>
        </p:txBody>
      </p:sp>
    </p:spTree>
    <p:extLst>
      <p:ext uri="{BB962C8B-B14F-4D97-AF65-F5344CB8AC3E}">
        <p14:creationId xmlns:p14="http://schemas.microsoft.com/office/powerpoint/2010/main" val="20751592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8088E5-9C78-EE43-9D60-381E99C37410}" type="slidenum">
              <a:rPr lang="en-US"/>
              <a:pPr/>
              <a:t>4</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66516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3F3B6D-E7D8-FE43-8DF5-17333459D59F}" type="slidenum">
              <a:rPr lang="en-US"/>
              <a:pPr/>
              <a:t>5</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81926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538200-5DBE-CA4F-B6D0-9C2EB360D36C}" type="slidenum">
              <a:rPr lang="en-US"/>
              <a:pPr/>
              <a:t>6</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066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032B70-E53B-F947-A692-F0BEA4F3451D}" type="slidenum">
              <a:rPr lang="en-US"/>
              <a:pPr/>
              <a:t>7</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7753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5D9685-5949-5343-8397-64093D38617C}" type="slidenum">
              <a:rPr lang="en-US"/>
              <a:pPr/>
              <a:t>8</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00496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F5A8A4-8A86-9A4A-A623-6398E5F59CF4}" type="slidenum">
              <a:rPr lang="en-US"/>
              <a:pPr/>
              <a:t>9</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37586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2CEACC-491A-BF4F-B1F3-CD59DB6688F7}"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CEACC-491A-BF4F-B1F3-CD59DB6688F7}"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CEACC-491A-BF4F-B1F3-CD59DB6688F7}"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smtClean="0"/>
            </a:lvl1pPr>
          </a:lstStyle>
          <a:p>
            <a:fld id="{5358CEE6-04D5-4947-9146-6A4B1CD51F0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EC637BB9-0421-224E-8CE9-2EC79015947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CEACC-491A-BF4F-B1F3-CD59DB6688F7}"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2CEACC-491A-BF4F-B1F3-CD59DB6688F7}"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2CEACC-491A-BF4F-B1F3-CD59DB6688F7}" type="datetimeFigureOut">
              <a:rPr lang="en-US" smtClean="0"/>
              <a:t>10/24/16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2CEACC-491A-BF4F-B1F3-CD59DB6688F7}" type="datetimeFigureOut">
              <a:rPr lang="en-US" smtClean="0"/>
              <a:t>10/24/16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2CEACC-491A-BF4F-B1F3-CD59DB6688F7}" type="datetimeFigureOut">
              <a:rPr lang="en-US" smtClean="0"/>
              <a:t>10/24/16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CEACC-491A-BF4F-B1F3-CD59DB6688F7}" type="datetimeFigureOut">
              <a:rPr lang="en-US" smtClean="0"/>
              <a:t>10/24/16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2CEACC-491A-BF4F-B1F3-CD59DB6688F7}" type="datetimeFigureOut">
              <a:rPr lang="en-US" smtClean="0"/>
              <a:t>10/24/16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2CEACC-491A-BF4F-B1F3-CD59DB6688F7}" type="datetimeFigureOut">
              <a:rPr lang="en-US" smtClean="0"/>
              <a:t>10/24/16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D6DD6-E7F6-9F4C-B92C-452F4A27E8C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2CEACC-491A-BF4F-B1F3-CD59DB6688F7}" type="datetimeFigureOut">
              <a:rPr lang="en-US" smtClean="0"/>
              <a:t>10/24/16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AD6DD6-E7F6-9F4C-B92C-452F4A27E8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Elk </a:t>
            </a:r>
            <a:endParaRPr lang="en-US" dirty="0"/>
          </a:p>
        </p:txBody>
      </p:sp>
      <p:pic>
        <p:nvPicPr>
          <p:cNvPr id="4" name="Picture 3" descr="zocalo_1_julio.jpg"/>
          <p:cNvPicPr>
            <a:picLocks noChangeAspect="1"/>
          </p:cNvPicPr>
          <p:nvPr/>
        </p:nvPicPr>
        <p:blipFill>
          <a:blip r:embed="rId2"/>
          <a:stretch>
            <a:fillRect/>
          </a:stretch>
        </p:blipFill>
        <p:spPr>
          <a:xfrm>
            <a:off x="0" y="0"/>
            <a:ext cx="9144000" cy="5727701"/>
          </a:xfrm>
          <a:prstGeom prst="rect">
            <a:avLst/>
          </a:prstGeom>
        </p:spPr>
      </p:pic>
      <p:sp>
        <p:nvSpPr>
          <p:cNvPr id="5" name="TextBox 4"/>
          <p:cNvSpPr txBox="1"/>
          <p:nvPr/>
        </p:nvSpPr>
        <p:spPr>
          <a:xfrm>
            <a:off x="3515894" y="5975684"/>
            <a:ext cx="2767263" cy="369332"/>
          </a:xfrm>
          <a:prstGeom prst="rect">
            <a:avLst/>
          </a:prstGeom>
          <a:noFill/>
        </p:spPr>
        <p:txBody>
          <a:bodyPr wrap="square" rtlCol="0">
            <a:spAutoFit/>
          </a:bodyPr>
          <a:lstStyle/>
          <a:p>
            <a:r>
              <a:rPr lang="en-US" dirty="0" smtClean="0"/>
              <a:t>El </a:t>
            </a:r>
            <a:r>
              <a:rPr lang="en-US" dirty="0" err="1" smtClean="0"/>
              <a:t>Zócalo</a:t>
            </a:r>
            <a:r>
              <a:rPr lang="en-US" dirty="0" smtClean="0"/>
              <a:t>, México, D. F.</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descr="Coyolxauhqui"/>
          <p:cNvPicPr>
            <a:picLocks noChangeAspect="1"/>
          </p:cNvPicPr>
          <p:nvPr/>
        </p:nvPicPr>
        <p:blipFill>
          <a:blip r:embed="rId2"/>
          <a:stretch>
            <a:fillRect/>
          </a:stretch>
        </p:blipFill>
        <p:spPr>
          <a:xfrm>
            <a:off x="0" y="0"/>
            <a:ext cx="7049546" cy="685215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laloc y Huizilopochtli"/>
          <p:cNvPicPr>
            <a:picLocks noGrp="1" noChangeAspect="1"/>
          </p:cNvPicPr>
          <p:nvPr>
            <p:ph idx="1"/>
          </p:nvPr>
        </p:nvPicPr>
        <p:blipFill>
          <a:blip r:embed="rId2"/>
          <a:srcRect l="-14195" r="-14195"/>
          <a:stretch>
            <a:fillRect/>
          </a:stretch>
        </p:blipFill>
        <p:spPr>
          <a:xfrm>
            <a:off x="-2109538" y="-568158"/>
            <a:ext cx="13232064" cy="727712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8178800" cy="1143000"/>
          </a:xfrm>
        </p:spPr>
        <p:txBody>
          <a:bodyPr>
            <a:normAutofit/>
          </a:bodyPr>
          <a:lstStyle/>
          <a:p>
            <a:r>
              <a:rPr lang="en-US" dirty="0" err="1" smtClean="0"/>
              <a:t>Sacrificio</a:t>
            </a:r>
            <a:r>
              <a:rPr lang="en-US" dirty="0" smtClean="0"/>
              <a:t> Azteca</a:t>
            </a:r>
            <a:endParaRPr lang="en-US" dirty="0"/>
          </a:p>
        </p:txBody>
      </p:sp>
      <p:pic>
        <p:nvPicPr>
          <p:cNvPr id="4" name="Content Placeholder 3" descr="Sacrificio Azteca"/>
          <p:cNvPicPr>
            <a:picLocks noGrp="1" noChangeAspect="1"/>
          </p:cNvPicPr>
          <p:nvPr>
            <p:ph idx="1"/>
          </p:nvPr>
        </p:nvPicPr>
        <p:blipFill>
          <a:blip r:embed="rId2"/>
          <a:srcRect l="-32767" r="-32767"/>
          <a:stretch>
            <a:fillRect/>
          </a:stretch>
        </p:blipFill>
        <p:spPr>
          <a:xfrm>
            <a:off x="-1780108" y="1016586"/>
            <a:ext cx="9771784" cy="5374105"/>
          </a:xfrm>
        </p:spPr>
      </p:pic>
      <p:sp>
        <p:nvSpPr>
          <p:cNvPr id="5" name="TextBox 4"/>
          <p:cNvSpPr txBox="1"/>
          <p:nvPr/>
        </p:nvSpPr>
        <p:spPr>
          <a:xfrm>
            <a:off x="6136106" y="1143000"/>
            <a:ext cx="3007894" cy="4247317"/>
          </a:xfrm>
          <a:prstGeom prst="rect">
            <a:avLst/>
          </a:prstGeom>
          <a:noFill/>
        </p:spPr>
        <p:txBody>
          <a:bodyPr wrap="square" rtlCol="0">
            <a:spAutoFit/>
          </a:bodyPr>
          <a:lstStyle/>
          <a:p>
            <a:r>
              <a:rPr lang="en-US" dirty="0" smtClean="0"/>
              <a:t>“Applying new </a:t>
            </a:r>
            <a:r>
              <a:rPr lang="en-US" dirty="0" err="1" smtClean="0"/>
              <a:t>archaeometric</a:t>
            </a:r>
            <a:r>
              <a:rPr lang="en-US" dirty="0" smtClean="0"/>
              <a:t> techniques to identify microscopic traces of organic material, the archaeologists found extremely high concentrations of albumin (and other substances pertaining to blood) on the floors surrounding the pedestals on which the statues once stood, further testament to the historical veracity of the ancient pictographic narrative books.”</a:t>
            </a:r>
          </a:p>
          <a:p>
            <a:r>
              <a:rPr lang="en-US" dirty="0" smtClean="0"/>
              <a:t>-John Pohl / FAMSI</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2896" y="274638"/>
            <a:ext cx="2931104" cy="2281288"/>
          </a:xfrm>
        </p:spPr>
        <p:txBody>
          <a:bodyPr>
            <a:normAutofit/>
          </a:bodyPr>
          <a:lstStyle/>
          <a:p>
            <a:r>
              <a:rPr lang="en-US" sz="2800" dirty="0" smtClean="0"/>
              <a:t>Tezcatlipoca </a:t>
            </a:r>
            <a:r>
              <a:rPr lang="en-US" sz="2800" dirty="0" err="1" smtClean="0"/>
              <a:t>como</a:t>
            </a:r>
            <a:r>
              <a:rPr lang="en-US" sz="2800" dirty="0" smtClean="0"/>
              <a:t> Jaguar</a:t>
            </a:r>
            <a:endParaRPr lang="en-US" sz="2800" dirty="0"/>
          </a:p>
        </p:txBody>
      </p:sp>
      <p:sp>
        <p:nvSpPr>
          <p:cNvPr id="5" name="Content Placeholder 4"/>
          <p:cNvSpPr>
            <a:spLocks noGrp="1"/>
          </p:cNvSpPr>
          <p:nvPr>
            <p:ph idx="1"/>
          </p:nvPr>
        </p:nvSpPr>
        <p:spPr>
          <a:xfrm>
            <a:off x="457200" y="1600200"/>
            <a:ext cx="4117230" cy="4525963"/>
          </a:xfrm>
        </p:spPr>
        <p:txBody>
          <a:bodyPr/>
          <a:lstStyle/>
          <a:p>
            <a:endParaRPr lang="en-US" dirty="0"/>
          </a:p>
        </p:txBody>
      </p:sp>
      <p:pic>
        <p:nvPicPr>
          <p:cNvPr id="6" name="Content Placeholder 3" descr="tezcatlipoca como jaguar.jpg"/>
          <p:cNvPicPr>
            <a:picLocks noChangeAspect="1"/>
          </p:cNvPicPr>
          <p:nvPr/>
        </p:nvPicPr>
        <p:blipFill>
          <a:blip r:embed="rId2"/>
          <a:srcRect l="-41342" r="-41342"/>
          <a:stretch>
            <a:fillRect/>
          </a:stretch>
        </p:blipFill>
        <p:spPr>
          <a:xfrm>
            <a:off x="-3077870" y="0"/>
            <a:ext cx="11807877"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6518" y="274637"/>
            <a:ext cx="2570282" cy="2537239"/>
          </a:xfrm>
        </p:spPr>
        <p:txBody>
          <a:bodyPr>
            <a:normAutofit/>
          </a:bodyPr>
          <a:lstStyle/>
          <a:p>
            <a:r>
              <a:rPr lang="en-US" sz="3200" dirty="0" err="1" smtClean="0"/>
              <a:t>Nanahuatl</a:t>
            </a:r>
            <a:r>
              <a:rPr lang="en-US" sz="3200" dirty="0" smtClean="0"/>
              <a:t> – el </a:t>
            </a:r>
            <a:r>
              <a:rPr lang="en-US" sz="3200" dirty="0" err="1" smtClean="0"/>
              <a:t>quinto</a:t>
            </a:r>
            <a:r>
              <a:rPr lang="en-US" sz="3200" dirty="0" smtClean="0"/>
              <a:t> sol</a:t>
            </a:r>
            <a:endParaRPr lang="en-US" sz="3200" dirty="0"/>
          </a:p>
        </p:txBody>
      </p:sp>
      <p:pic>
        <p:nvPicPr>
          <p:cNvPr id="4" name="Content Placeholder 3" descr="Nanahuatl rising to become sun"/>
          <p:cNvPicPr>
            <a:picLocks noGrp="1" noChangeAspect="1"/>
          </p:cNvPicPr>
          <p:nvPr>
            <p:ph idx="1"/>
          </p:nvPr>
        </p:nvPicPr>
        <p:blipFill>
          <a:blip r:embed="rId2"/>
          <a:srcRect l="-78050" r="-78050"/>
          <a:stretch>
            <a:fillRect/>
          </a:stretch>
        </p:blipFill>
        <p:spPr>
          <a:xfrm>
            <a:off x="-2510349" y="0"/>
            <a:ext cx="12496559" cy="6872626"/>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3028" y="274638"/>
            <a:ext cx="4133772" cy="1143000"/>
          </a:xfrm>
        </p:spPr>
        <p:txBody>
          <a:bodyPr>
            <a:normAutofit fontScale="90000"/>
          </a:bodyPr>
          <a:lstStyle/>
          <a:p>
            <a:r>
              <a:rPr lang="en-US" dirty="0" smtClean="0"/>
              <a:t>Bandera, el </a:t>
            </a:r>
            <a:r>
              <a:rPr lang="en-US" dirty="0" err="1" smtClean="0"/>
              <a:t>Zócalo</a:t>
            </a:r>
            <a:endParaRPr lang="en-US" dirty="0"/>
          </a:p>
        </p:txBody>
      </p:sp>
      <p:sp>
        <p:nvSpPr>
          <p:cNvPr id="3" name="Content Placeholder 2"/>
          <p:cNvSpPr>
            <a:spLocks noGrp="1"/>
          </p:cNvSpPr>
          <p:nvPr>
            <p:ph idx="1"/>
          </p:nvPr>
        </p:nvSpPr>
        <p:spPr/>
        <p:txBody>
          <a:bodyPr/>
          <a:lstStyle/>
          <a:p>
            <a:endParaRPr lang="en-US"/>
          </a:p>
        </p:txBody>
      </p:sp>
      <p:pic>
        <p:nvPicPr>
          <p:cNvPr id="4" name="Picture 3" descr="Bandera - Zócalo - Ciudad de México"/>
          <p:cNvPicPr>
            <a:picLocks noChangeAspect="1"/>
          </p:cNvPicPr>
          <p:nvPr/>
        </p:nvPicPr>
        <p:blipFill>
          <a:blip r:embed="rId2"/>
          <a:stretch>
            <a:fillRect/>
          </a:stretch>
        </p:blipFill>
        <p:spPr>
          <a:xfrm>
            <a:off x="0" y="0"/>
            <a:ext cx="4553028"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6421" y="274638"/>
            <a:ext cx="2430378" cy="1143000"/>
          </a:xfrm>
        </p:spPr>
        <p:txBody>
          <a:bodyPr>
            <a:normAutofit fontScale="90000"/>
          </a:bodyPr>
          <a:lstStyle/>
          <a:p>
            <a:r>
              <a:rPr lang="en-US" dirty="0" smtClean="0"/>
              <a:t/>
            </a:r>
            <a:br>
              <a:rPr lang="en-US" dirty="0" smtClean="0"/>
            </a:br>
            <a:r>
              <a:rPr lang="en-US" dirty="0"/>
              <a:t/>
            </a:r>
            <a:br>
              <a:rPr lang="en-US" dirty="0"/>
            </a:br>
            <a:r>
              <a:rPr lang="en-US" sz="3111" dirty="0" err="1" smtClean="0"/>
              <a:t>Mapa</a:t>
            </a:r>
            <a:r>
              <a:rPr lang="en-US" sz="3111" dirty="0" smtClean="0"/>
              <a:t> de </a:t>
            </a:r>
            <a:r>
              <a:rPr lang="en-US" sz="3111" dirty="0" err="1" smtClean="0"/>
              <a:t>tenochtitlán</a:t>
            </a:r>
            <a:r>
              <a:rPr lang="en-US" sz="3111" dirty="0" smtClean="0"/>
              <a:t> de la </a:t>
            </a:r>
            <a:r>
              <a:rPr lang="en-US" sz="3111" dirty="0" err="1" smtClean="0"/>
              <a:t>memoria</a:t>
            </a:r>
            <a:r>
              <a:rPr lang="en-US" sz="3111" dirty="0" smtClean="0"/>
              <a:t> de Cortés</a:t>
            </a:r>
            <a:endParaRPr lang="en-US" sz="3111" dirty="0"/>
          </a:p>
        </p:txBody>
      </p:sp>
      <p:pic>
        <p:nvPicPr>
          <p:cNvPr id="4" name="Content Placeholder 3" descr="Tenochtitlan mapa"/>
          <p:cNvPicPr>
            <a:picLocks noGrp="1" noChangeAspect="1"/>
          </p:cNvPicPr>
          <p:nvPr>
            <p:ph idx="1"/>
          </p:nvPr>
        </p:nvPicPr>
        <p:blipFill>
          <a:blip r:embed="rId2"/>
          <a:srcRect l="-54672" r="-54672"/>
          <a:stretch>
            <a:fillRect/>
          </a:stretch>
        </p:blipFill>
        <p:spPr>
          <a:xfrm>
            <a:off x="-3293292" y="0"/>
            <a:ext cx="12437292" cy="6858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55298" name="Rectangle 2"/>
          <p:cNvSpPr>
            <a:spLocks noGrp="1" noChangeArrowheads="1"/>
          </p:cNvSpPr>
          <p:nvPr>
            <p:ph type="title"/>
          </p:nvPr>
        </p:nvSpPr>
        <p:spPr/>
        <p:txBody>
          <a:bodyPr/>
          <a:lstStyle/>
          <a:p>
            <a:r>
              <a:rPr lang="en-US"/>
              <a:t>Tenochtitl</a:t>
            </a:r>
            <a:r>
              <a:rPr lang="en-US" altLang="ja-JP"/>
              <a:t>án</a:t>
            </a:r>
            <a:endParaRPr lang="en-US"/>
          </a:p>
        </p:txBody>
      </p:sp>
      <p:pic>
        <p:nvPicPr>
          <p:cNvPr id="55301" name="Picture 5" descr="plazmayr"/>
          <p:cNvPicPr>
            <a:picLocks noGrp="1" noChangeAspect="1" noChangeArrowheads="1"/>
          </p:cNvPicPr>
          <p:nvPr>
            <p:ph idx="1"/>
          </p:nvPr>
        </p:nvPicPr>
        <p:blipFill>
          <a:blip r:embed="rId3"/>
          <a:srcRect/>
          <a:stretch>
            <a:fillRect/>
          </a:stretch>
        </p:blipFill>
        <p:spPr>
          <a:xfrm>
            <a:off x="1828800" y="1981200"/>
            <a:ext cx="5486400" cy="41148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pic>
        <p:nvPicPr>
          <p:cNvPr id="1027" name="Picture 3" descr="tenochtitlan-2"/>
          <p:cNvPicPr>
            <a:picLocks noGrp="1" noChangeAspect="1" noChangeArrowheads="1"/>
          </p:cNvPicPr>
          <p:nvPr>
            <p:ph/>
          </p:nvPr>
        </p:nvPicPr>
        <p:blipFill>
          <a:blip r:embed="rId3"/>
          <a:srcRect/>
          <a:stretch>
            <a:fillRect/>
          </a:stretch>
        </p:blipFill>
        <p:spPr>
          <a:xfrm>
            <a:off x="717550" y="609600"/>
            <a:ext cx="7708900" cy="54864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pic>
        <p:nvPicPr>
          <p:cNvPr id="57347" name="Picture 3" descr="tempio Mayor a Tenochtitlan"/>
          <p:cNvPicPr>
            <a:picLocks noGrp="1" noChangeAspect="1" noChangeArrowheads="1"/>
          </p:cNvPicPr>
          <p:nvPr>
            <p:ph/>
          </p:nvPr>
        </p:nvPicPr>
        <p:blipFill>
          <a:blip r:embed="rId3"/>
          <a:srcRect/>
          <a:stretch>
            <a:fillRect/>
          </a:stretch>
        </p:blipFill>
        <p:spPr>
          <a:xfrm>
            <a:off x="685800" y="820738"/>
            <a:ext cx="7772400" cy="5064125"/>
          </a:xfrm>
        </p:spPr>
      </p:pic>
      <p:sp>
        <p:nvSpPr>
          <p:cNvPr id="5" name="TextBox 4"/>
          <p:cNvSpPr txBox="1"/>
          <p:nvPr/>
        </p:nvSpPr>
        <p:spPr>
          <a:xfrm>
            <a:off x="3124200" y="0"/>
            <a:ext cx="3471791" cy="646331"/>
          </a:xfrm>
          <a:prstGeom prst="rect">
            <a:avLst/>
          </a:prstGeom>
          <a:noFill/>
        </p:spPr>
        <p:txBody>
          <a:bodyPr wrap="square" rtlCol="0">
            <a:spAutoFit/>
          </a:bodyPr>
          <a:lstStyle/>
          <a:p>
            <a:r>
              <a:rPr lang="en-US" sz="3600" dirty="0" smtClean="0"/>
              <a:t>El </a:t>
            </a:r>
            <a:r>
              <a:rPr lang="en-US" sz="3600" dirty="0" err="1" smtClean="0"/>
              <a:t>Templo</a:t>
            </a:r>
            <a:r>
              <a:rPr lang="en-US" sz="3600" dirty="0" smtClean="0"/>
              <a:t> Mayor</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pic>
        <p:nvPicPr>
          <p:cNvPr id="58371" name="Picture 3" descr="Tenochtitlan_National_Palace_Diego_Rivera"/>
          <p:cNvPicPr>
            <a:picLocks noGrp="1" noChangeAspect="1" noChangeArrowheads="1"/>
          </p:cNvPicPr>
          <p:nvPr>
            <p:ph/>
          </p:nvPr>
        </p:nvPicPr>
        <p:blipFill>
          <a:blip r:embed="rId3"/>
          <a:srcRect/>
          <a:stretch>
            <a:fillRect/>
          </a:stretch>
        </p:blipFill>
        <p:spPr>
          <a:xfrm>
            <a:off x="685800" y="787400"/>
            <a:ext cx="7772400" cy="512921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pic>
        <p:nvPicPr>
          <p:cNvPr id="59395" name="Picture 3" descr="Tenoch2A"/>
          <p:cNvPicPr>
            <a:picLocks noGrp="1" noChangeAspect="1" noChangeArrowheads="1"/>
          </p:cNvPicPr>
          <p:nvPr>
            <p:ph/>
          </p:nvPr>
        </p:nvPicPr>
        <p:blipFill>
          <a:blip r:embed="rId3"/>
          <a:srcRect/>
          <a:stretch>
            <a:fillRect/>
          </a:stretch>
        </p:blipFill>
        <p:spPr>
          <a:xfrm>
            <a:off x="685800" y="1044575"/>
            <a:ext cx="7772400" cy="461486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2708" name="Rectangle 4"/>
          <p:cNvSpPr>
            <a:spLocks noGrp="1" noChangeArrowheads="1"/>
          </p:cNvSpPr>
          <p:nvPr>
            <p:ph type="title"/>
          </p:nvPr>
        </p:nvSpPr>
        <p:spPr>
          <a:xfrm>
            <a:off x="685800" y="0"/>
            <a:ext cx="7772400" cy="1143000"/>
          </a:xfrm>
        </p:spPr>
        <p:txBody>
          <a:bodyPr/>
          <a:lstStyle/>
          <a:p>
            <a:r>
              <a:rPr lang="en-US" sz="4800" dirty="0" err="1">
                <a:solidFill>
                  <a:srgbClr val="000000"/>
                </a:solidFill>
                <a:latin typeface="Lucida Grande" charset="0"/>
              </a:rPr>
              <a:t>Coyolxauhqui</a:t>
            </a:r>
            <a:r>
              <a:rPr lang="en-US" sz="4800" dirty="0">
                <a:solidFill>
                  <a:srgbClr val="000000"/>
                </a:solidFill>
                <a:latin typeface="Lucida Grande" charset="0"/>
              </a:rPr>
              <a:t> </a:t>
            </a:r>
            <a:endParaRPr lang="en-US" sz="1200" dirty="0">
              <a:solidFill>
                <a:srgbClr val="000000"/>
              </a:solidFill>
              <a:latin typeface="Lucida Grande" charset="0"/>
            </a:endParaRPr>
          </a:p>
        </p:txBody>
      </p:sp>
      <p:sp>
        <p:nvSpPr>
          <p:cNvPr id="72709" name="Rectangle 5"/>
          <p:cNvSpPr>
            <a:spLocks noGrp="1" noChangeArrowheads="1"/>
          </p:cNvSpPr>
          <p:nvPr>
            <p:ph type="body" sz="half" idx="2"/>
          </p:nvPr>
        </p:nvSpPr>
        <p:spPr>
          <a:xfrm>
            <a:off x="5334000" y="1704260"/>
            <a:ext cx="3810000" cy="4114800"/>
          </a:xfrm>
        </p:spPr>
        <p:txBody>
          <a:bodyPr/>
          <a:lstStyle/>
          <a:p>
            <a:r>
              <a:rPr lang="en-US" sz="2800" dirty="0"/>
              <a:t>Famous </a:t>
            </a:r>
            <a:r>
              <a:rPr lang="en-US" sz="2800" dirty="0" smtClean="0"/>
              <a:t>disc </a:t>
            </a:r>
          </a:p>
          <a:p>
            <a:r>
              <a:rPr lang="en-US" sz="2800" dirty="0" smtClean="0"/>
              <a:t>Discovered 1978</a:t>
            </a:r>
          </a:p>
          <a:p>
            <a:r>
              <a:rPr lang="en-US" sz="2800" dirty="0"/>
              <a:t>Beheaded by brother </a:t>
            </a:r>
            <a:r>
              <a:rPr lang="en-US" sz="2800" dirty="0" err="1" smtClean="0"/>
              <a:t>Huitzilopotchtli</a:t>
            </a:r>
            <a:endParaRPr lang="en-US" sz="2800" dirty="0"/>
          </a:p>
        </p:txBody>
      </p:sp>
      <p:pic>
        <p:nvPicPr>
          <p:cNvPr id="72710" name="Picture 6" descr="Coyolxauhqui "/>
          <p:cNvPicPr>
            <a:picLocks noGrp="1" noChangeAspect="1" noChangeArrowheads="1"/>
          </p:cNvPicPr>
          <p:nvPr>
            <p:ph sz="half" idx="1"/>
          </p:nvPr>
        </p:nvPicPr>
        <p:blipFill>
          <a:blip r:embed="rId3"/>
          <a:srcRect/>
          <a:stretch>
            <a:fillRect/>
          </a:stretch>
        </p:blipFill>
        <p:spPr>
          <a:xfrm>
            <a:off x="0" y="1038940"/>
            <a:ext cx="5334000" cy="5334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TotalTime>
  <Words>103</Words>
  <Application>Microsoft Macintosh PowerPoint</Application>
  <PresentationFormat>On-screen Show (4:3)</PresentationFormat>
  <Paragraphs>21</Paragraphs>
  <Slides>14</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Lucida Grande</vt:lpstr>
      <vt:lpstr>ＭＳ Ｐゴシック</vt:lpstr>
      <vt:lpstr>Office Theme</vt:lpstr>
      <vt:lpstr>PowerPoint Presentation</vt:lpstr>
      <vt:lpstr>Bandera, el Zócalo</vt:lpstr>
      <vt:lpstr>  Mapa de tenochtitlán de la memoria de Cortés</vt:lpstr>
      <vt:lpstr>Tenochtitlán</vt:lpstr>
      <vt:lpstr>PowerPoint Presentation</vt:lpstr>
      <vt:lpstr>PowerPoint Presentation</vt:lpstr>
      <vt:lpstr>PowerPoint Presentation</vt:lpstr>
      <vt:lpstr>PowerPoint Presentation</vt:lpstr>
      <vt:lpstr>Coyolxauhqui </vt:lpstr>
      <vt:lpstr>PowerPoint Presentation</vt:lpstr>
      <vt:lpstr>PowerPoint Presentation</vt:lpstr>
      <vt:lpstr>Sacrificio Azteca</vt:lpstr>
      <vt:lpstr>Tezcatlipoca como Jaguar</vt:lpstr>
      <vt:lpstr>Nanahuatl – el quinto sol</vt:lpstr>
    </vt:vector>
  </TitlesOfParts>
  <Company>Thayer Academy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Thayer User</dc:creator>
  <cp:lastModifiedBy>Microsoft Office User</cp:lastModifiedBy>
  <cp:revision>8</cp:revision>
  <dcterms:created xsi:type="dcterms:W3CDTF">2009-09-22T13:01:28Z</dcterms:created>
  <dcterms:modified xsi:type="dcterms:W3CDTF">2016-10-24T12:33:53Z</dcterms:modified>
</cp:coreProperties>
</file>